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310" r:id="rId3"/>
    <p:sldId id="318" r:id="rId4"/>
    <p:sldId id="258" r:id="rId5"/>
    <p:sldId id="259" r:id="rId6"/>
    <p:sldId id="260" r:id="rId7"/>
    <p:sldId id="311" r:id="rId8"/>
    <p:sldId id="315" r:id="rId9"/>
    <p:sldId id="317" r:id="rId10"/>
    <p:sldId id="316" r:id="rId11"/>
    <p:sldId id="319" r:id="rId12"/>
    <p:sldId id="269" r:id="rId13"/>
    <p:sldId id="270" r:id="rId14"/>
    <p:sldId id="271" r:id="rId15"/>
    <p:sldId id="262" r:id="rId16"/>
    <p:sldId id="263" r:id="rId17"/>
    <p:sldId id="272" r:id="rId18"/>
    <p:sldId id="304" r:id="rId19"/>
    <p:sldId id="273" r:id="rId20"/>
    <p:sldId id="264" r:id="rId21"/>
    <p:sldId id="265" r:id="rId22"/>
    <p:sldId id="276" r:id="rId23"/>
    <p:sldId id="278" r:id="rId24"/>
    <p:sldId id="277" r:id="rId25"/>
    <p:sldId id="279" r:id="rId26"/>
    <p:sldId id="274" r:id="rId27"/>
    <p:sldId id="280" r:id="rId28"/>
    <p:sldId id="281" r:id="rId29"/>
    <p:sldId id="286" r:id="rId30"/>
    <p:sldId id="285" r:id="rId31"/>
    <p:sldId id="282" r:id="rId32"/>
    <p:sldId id="283" r:id="rId33"/>
    <p:sldId id="284" r:id="rId34"/>
    <p:sldId id="289" r:id="rId35"/>
    <p:sldId id="287" r:id="rId36"/>
    <p:sldId id="288" r:id="rId37"/>
    <p:sldId id="266" r:id="rId38"/>
    <p:sldId id="290" r:id="rId39"/>
    <p:sldId id="267" r:id="rId40"/>
    <p:sldId id="291" r:id="rId41"/>
    <p:sldId id="268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5" r:id="rId55"/>
    <p:sldId id="306" r:id="rId56"/>
    <p:sldId id="308" r:id="rId57"/>
    <p:sldId id="307" r:id="rId58"/>
    <p:sldId id="309" r:id="rId59"/>
    <p:sldId id="275" r:id="rId60"/>
    <p:sldId id="312" r:id="rId61"/>
    <p:sldId id="313" r:id="rId62"/>
    <p:sldId id="31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4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5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CF3874-30C3-4166-BDE8-924EDC9FFA9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4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171-E3C6-4243-9B52-4E960F570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1: </a:t>
            </a:r>
            <a:br>
              <a:rPr lang="en-US" dirty="0"/>
            </a:br>
            <a:r>
              <a:rPr lang="en-US" dirty="0"/>
              <a:t>a very basic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7C111-6B42-47EA-8B8A-02E69235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Graduate Fellow</a:t>
            </a:r>
          </a:p>
        </p:txBody>
      </p:sp>
    </p:spTree>
    <p:extLst>
      <p:ext uri="{BB962C8B-B14F-4D97-AF65-F5344CB8AC3E}">
        <p14:creationId xmlns:p14="http://schemas.microsoft.com/office/powerpoint/2010/main" val="109882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9292-49CC-4E79-982F-89C7FA48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0" u="none" strike="noStrike" baseline="0" dirty="0">
                <a:latin typeface="Calibri" panose="020F0502020204030204" pitchFamily="34" charset="0"/>
              </a:rPr>
              <a:t>Layers and Layers and Layers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58F738-5C90-471C-98B9-44713AC2E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5" y="2125317"/>
            <a:ext cx="2907638" cy="3636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AA894-994D-47A0-A791-AAEC9D4EF607}"/>
              </a:ext>
            </a:extLst>
          </p:cNvPr>
          <p:cNvSpPr txBox="1"/>
          <p:nvPr/>
        </p:nvSpPr>
        <p:spPr>
          <a:xfrm>
            <a:off x="7845985" y="5814029"/>
            <a:ext cx="3389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 err="1"/>
              <a:t>Kolios</a:t>
            </a:r>
            <a:r>
              <a:rPr lang="en-US" sz="500" dirty="0"/>
              <a:t>, Stavros &amp; </a:t>
            </a:r>
            <a:r>
              <a:rPr lang="en-US" sz="500" dirty="0" err="1"/>
              <a:t>Vorobev</a:t>
            </a:r>
            <a:r>
              <a:rPr lang="en-US" sz="500" dirty="0"/>
              <a:t>, Andrei &amp; </a:t>
            </a:r>
            <a:r>
              <a:rPr lang="en-US" sz="500" dirty="0" err="1"/>
              <a:t>Vorobeva</a:t>
            </a:r>
            <a:r>
              <a:rPr lang="en-US" sz="500" dirty="0"/>
              <a:t>, Gulnara &amp; </a:t>
            </a:r>
            <a:r>
              <a:rPr lang="en-US" sz="500" dirty="0" err="1"/>
              <a:t>Stylios</a:t>
            </a:r>
            <a:r>
              <a:rPr lang="en-US" sz="500" dirty="0"/>
              <a:t>, </a:t>
            </a:r>
            <a:r>
              <a:rPr lang="en-US" sz="500" dirty="0" err="1"/>
              <a:t>Chrysostomos</a:t>
            </a:r>
            <a:r>
              <a:rPr lang="en-US" sz="500" dirty="0"/>
              <a:t>. (2017). </a:t>
            </a:r>
            <a:r>
              <a:rPr lang="en-US" sz="500" dirty="0" err="1"/>
              <a:t>WebGIS</a:t>
            </a:r>
            <a:r>
              <a:rPr lang="en-US" sz="500" dirty="0"/>
              <a:t> Applications for Weather, Marine, and Atmospheric Environments. 10.1007/978-3-319-53086-4_2. 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93B96F7-C606-4497-BF35-3C542CC6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1" y="2559274"/>
            <a:ext cx="5124450" cy="2838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FD78E0-2A5E-4E6E-86B6-7A5F354DAA2D}"/>
              </a:ext>
            </a:extLst>
          </p:cNvPr>
          <p:cNvSpPr txBox="1"/>
          <p:nvPr/>
        </p:nvSpPr>
        <p:spPr>
          <a:xfrm>
            <a:off x="1366103" y="5467316"/>
            <a:ext cx="304145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Shukla, Yogita. (2012). Innovative Geospatial Solutions - Key to India's Transport </a:t>
            </a:r>
            <a:r>
              <a:rPr lang="en-US" sz="500" dirty="0" err="1"/>
              <a:t>Infrastrcuture</a:t>
            </a:r>
            <a:r>
              <a:rPr lang="en-US" sz="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324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95AF-8518-478E-A35A-AEE1157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04" y="567710"/>
            <a:ext cx="10571998" cy="970450"/>
          </a:xfrm>
        </p:spPr>
        <p:txBody>
          <a:bodyPr/>
          <a:lstStyle/>
          <a:p>
            <a:r>
              <a:rPr lang="en-US" dirty="0"/>
              <a:t>First Question people think of when learning GIS: GOOGLE MAPS – Is it GIS?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C060747-32B6-4CC4-ABDB-ED1AF157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60" y="2348083"/>
            <a:ext cx="5724849" cy="3636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E6FF0-EA51-4532-AD8F-0337773BC129}"/>
              </a:ext>
            </a:extLst>
          </p:cNvPr>
          <p:cNvSpPr txBox="1"/>
          <p:nvPr/>
        </p:nvSpPr>
        <p:spPr>
          <a:xfrm>
            <a:off x="8767660" y="6045792"/>
            <a:ext cx="28605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 err="1"/>
              <a:t>Gabathuler</a:t>
            </a:r>
            <a:r>
              <a:rPr lang="en-US" sz="500" dirty="0"/>
              <a:t>, Ernst &amp; Eckert, Sandra &amp; </a:t>
            </a:r>
            <a:r>
              <a:rPr lang="en-US" sz="500" dirty="0" err="1"/>
              <a:t>Ehrensperger</a:t>
            </a:r>
            <a:r>
              <a:rPr lang="en-US" sz="500" dirty="0"/>
              <a:t>, Albrecht &amp; Bachmann, Felicitas. (2012). Mapping and Geoprocessing Tools in Support of Rural Advisory Systems.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C5405-746D-4F35-B6C5-68FEC4AE0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8" r="196" b="199"/>
          <a:stretch/>
        </p:blipFill>
        <p:spPr>
          <a:xfrm>
            <a:off x="322831" y="2348083"/>
            <a:ext cx="5143351" cy="3669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D0D4F8-0BA2-454C-8E2C-E3E6343EE544}"/>
              </a:ext>
            </a:extLst>
          </p:cNvPr>
          <p:cNvSpPr txBox="1"/>
          <p:nvPr/>
        </p:nvSpPr>
        <p:spPr>
          <a:xfrm>
            <a:off x="251574" y="6083399"/>
            <a:ext cx="2719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https://www.quora.com/Is-Google-Maps-considered-a-geographic-information-system</a:t>
            </a:r>
          </a:p>
        </p:txBody>
      </p:sp>
    </p:spTree>
    <p:extLst>
      <p:ext uri="{BB962C8B-B14F-4D97-AF65-F5344CB8AC3E}">
        <p14:creationId xmlns:p14="http://schemas.microsoft.com/office/powerpoint/2010/main" val="88186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87C5-9D28-419D-BBC9-BA8E09E4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F1A00-9D2A-4C0E-A395-E039FE73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466" y="2222500"/>
            <a:ext cx="7057068" cy="36369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FEA53-E3E4-4054-BF7F-F9D05178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004" y="2026620"/>
            <a:ext cx="100979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A61F-BA18-46F3-B13F-F4D33665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Base Maps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0845BF-E7FA-41FD-ABDE-AD9E1525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916" y="2426818"/>
            <a:ext cx="1319219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1D5E2-F796-4630-BE1A-D4DD159A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FF79F6-5AB7-4EED-8BB4-EED537C4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Base map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B2794A-8797-411E-BF92-FD9AE5F67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56F45-2BA5-4362-89CC-E9004C5F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80" y="640080"/>
            <a:ext cx="226972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85F47-781F-4FA9-B348-0FB62D65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09" y="640080"/>
            <a:ext cx="349465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6567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D979-50CF-4EC2-A014-C3C54E2E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726C4-A0D4-4832-929A-5D2A49CF4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678" y="2222500"/>
            <a:ext cx="4782644" cy="3636963"/>
          </a:xfrm>
        </p:spPr>
      </p:pic>
    </p:spTree>
    <p:extLst>
      <p:ext uri="{BB962C8B-B14F-4D97-AF65-F5344CB8AC3E}">
        <p14:creationId xmlns:p14="http://schemas.microsoft.com/office/powerpoint/2010/main" val="111915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493-462E-4793-9089-A1DAE862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814E8-CAB4-4F49-9A1D-0E865B44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41" y="2222500"/>
            <a:ext cx="2766718" cy="3636963"/>
          </a:xfrm>
        </p:spPr>
      </p:pic>
    </p:spTree>
    <p:extLst>
      <p:ext uri="{BB962C8B-B14F-4D97-AF65-F5344CB8AC3E}">
        <p14:creationId xmlns:p14="http://schemas.microsoft.com/office/powerpoint/2010/main" val="369814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0B8E-4C69-4783-B97C-EFC0FC68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All fun and games till you run out of Credits!!!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6FE68-0244-4E72-B86B-C2A22B7C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5"/>
            <a:ext cx="6901193" cy="4393982"/>
          </a:xfrm>
        </p:spPr>
        <p:txBody>
          <a:bodyPr>
            <a:normAutofit/>
          </a:bodyPr>
          <a:lstStyle/>
          <a:p>
            <a:r>
              <a:rPr lang="en-US" sz="2000" dirty="0"/>
              <a:t>Credits vs. Free</a:t>
            </a:r>
          </a:p>
          <a:p>
            <a:pPr lvl="1"/>
            <a:r>
              <a:rPr lang="en-US" sz="1600" dirty="0"/>
              <a:t>Story time! (every GIS specialist has one) The time I blew all my credits on converting all addresses from regular mail to address to geocodes</a:t>
            </a:r>
          </a:p>
          <a:p>
            <a:r>
              <a:rPr lang="en-US" sz="2000" dirty="0"/>
              <a:t>Addresses vs. Geocodes </a:t>
            </a:r>
          </a:p>
          <a:p>
            <a:pPr lvl="1"/>
            <a:r>
              <a:rPr lang="en-US" sz="1600" dirty="0"/>
              <a:t>latitude versus longitude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4515A-71C7-4222-9CC1-CFDA8DD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69" y="713127"/>
            <a:ext cx="2308491" cy="543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16831-3E6B-4BD3-A13D-5670161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793" y="1549837"/>
            <a:ext cx="1181265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9E47B-2765-4486-9EF3-F06F1279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205" y="2495540"/>
            <a:ext cx="1609950" cy="58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00E59-D47B-49D7-AAA9-0602CC59E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088" y="5142533"/>
            <a:ext cx="2882348" cy="10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8B22-FE9B-45A3-9CAF-4386D851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Talk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74835-3A8B-44B2-BFF6-E61DBE267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41" y="2222500"/>
            <a:ext cx="8010318" cy="3636963"/>
          </a:xfrm>
        </p:spPr>
      </p:pic>
    </p:spTree>
    <p:extLst>
      <p:ext uri="{BB962C8B-B14F-4D97-AF65-F5344CB8AC3E}">
        <p14:creationId xmlns:p14="http://schemas.microsoft.com/office/powerpoint/2010/main" val="270646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CEB-404E-45AA-B725-0BE85E60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en-US" sz="2200" dirty="0"/>
              <a:t>Reading Layers and giving credit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1C6FB6-7150-4B77-9736-29DAD537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Title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Updated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Description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Terms of Use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Credits (Attribution)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Owner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Managed by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View Count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Shared with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A1387-5EA6-454D-B76F-191BB305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3" y="2133600"/>
            <a:ext cx="156484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E23FB-87D4-4348-B526-66032B00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40" y="2133600"/>
            <a:ext cx="222180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DEC2D-E346-41DD-A3D1-E6252B81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91" y="2133600"/>
            <a:ext cx="2282400" cy="34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D2D7-D34F-401E-ADE3-E3B50434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63E3-4489-4162-95A7-5877D0928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Hands-on Activity</a:t>
            </a:r>
          </a:p>
          <a:p>
            <a:r>
              <a:rPr lang="en-US" dirty="0"/>
              <a:t>Overview of ArcGIS online</a:t>
            </a:r>
          </a:p>
          <a:p>
            <a:r>
              <a:rPr lang="en-US" dirty="0"/>
              <a:t>What is GIS?</a:t>
            </a:r>
          </a:p>
          <a:p>
            <a:r>
              <a:rPr lang="en-US" dirty="0"/>
              <a:t>Quick view of new feature of ArcGIS Online</a:t>
            </a:r>
          </a:p>
          <a:p>
            <a:r>
              <a:rPr lang="en-US" dirty="0"/>
              <a:t>Classic ArcGIS online overview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Edits</a:t>
            </a:r>
          </a:p>
          <a:p>
            <a:r>
              <a:rPr lang="en-US" dirty="0"/>
              <a:t>Send to New ArcGIS Online</a:t>
            </a:r>
          </a:p>
          <a:p>
            <a:r>
              <a:rPr lang="en-US" dirty="0"/>
              <a:t>Print</a:t>
            </a:r>
          </a:p>
          <a:p>
            <a:r>
              <a:rPr lang="en-US" dirty="0"/>
              <a:t>Endnotes</a:t>
            </a:r>
          </a:p>
        </p:txBody>
      </p:sp>
    </p:spTree>
    <p:extLst>
      <p:ext uri="{BB962C8B-B14F-4D97-AF65-F5344CB8AC3E}">
        <p14:creationId xmlns:p14="http://schemas.microsoft.com/office/powerpoint/2010/main" val="241565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046D-19E6-4EF9-9229-F9ED8511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09BD7-19EB-403C-B5B7-599536A1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31" y="2957665"/>
            <a:ext cx="5070266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0885A-3B0A-4B61-A49A-8A6E4741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78" y="2957665"/>
            <a:ext cx="5290714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2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37D8-B198-4416-B694-356F74D0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E7DB1-F7CF-41D1-B48E-70F204B0D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896" y="2222500"/>
            <a:ext cx="5846208" cy="3636963"/>
          </a:xfrm>
        </p:spPr>
      </p:pic>
    </p:spTree>
    <p:extLst>
      <p:ext uri="{BB962C8B-B14F-4D97-AF65-F5344CB8AC3E}">
        <p14:creationId xmlns:p14="http://schemas.microsoft.com/office/powerpoint/2010/main" val="262982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A46A-E8B2-49A7-AEC2-9EB929F2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Quick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24F6A-C4F5-4889-97E8-FFB2D799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332" y="2426818"/>
            <a:ext cx="2728387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678A4-BCDF-4916-A066-0EACD1AE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65" y="2426818"/>
            <a:ext cx="509253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FDFE-765D-4826-980A-2AA3917A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Removing layers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1854A83-302D-4421-9B46-FD0DAFF7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1409CFC-F44B-4890-82D7-C7988F83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0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572-2F24-45A2-8004-A3CA1E7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Map Viewer Classic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2E8-F145-4430-8EFF-54154F84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Better features!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74990-AC02-443E-B327-828D998E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06" y="3419729"/>
            <a:ext cx="6047309" cy="2116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F443F-102B-48AA-BFB2-06D8A112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94" y="2460463"/>
            <a:ext cx="6253212" cy="5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811-6512-456F-92EB-CDC02953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9A97D-9C11-4DB5-86B3-3A2981F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06" y="2222500"/>
            <a:ext cx="7021587" cy="3636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7761B-9FDA-42C7-9C28-E6A23D14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596" y="1932166"/>
            <a:ext cx="119079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6AE554-6061-4A10-A116-1FBEA2F2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Living Atlas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891CCA-9CFA-45F2-9F4B-9CE3F075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Layers and layers and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2F297A-37A8-4496-8A4A-72EBC95C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13" y="640080"/>
            <a:ext cx="297225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03BAF-F064-40AC-9417-C3C552AA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87" y="640080"/>
            <a:ext cx="376649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370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3CECC9-2357-49C8-9C09-ED254FC9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Rancho Cucamonga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8E542D-25A7-4218-A4D9-5C660C1FE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Where to live?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B9762-3ADA-4506-8022-260FDEC6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66" y="640080"/>
            <a:ext cx="399195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B1CD1-7B06-4FF6-969D-F61928F9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841979"/>
            <a:ext cx="5376369" cy="31989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111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D9AE-147B-426E-99F7-E6070F7B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information – it hurts my eyes!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C5D2D-E456-4FDE-82F6-281E97C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333" y="2222500"/>
            <a:ext cx="5907333" cy="3636963"/>
          </a:xfrm>
        </p:spPr>
      </p:pic>
    </p:spTree>
    <p:extLst>
      <p:ext uri="{BB962C8B-B14F-4D97-AF65-F5344CB8AC3E}">
        <p14:creationId xmlns:p14="http://schemas.microsoft.com/office/powerpoint/2010/main" val="335827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C90B-1D6A-44C7-8AF4-6698B3E6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6CBB3-4F22-4B42-89F8-CA85F8A57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038"/>
          <a:stretch/>
        </p:blipFill>
        <p:spPr>
          <a:xfrm>
            <a:off x="1274617" y="3233932"/>
            <a:ext cx="3446029" cy="628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0673AC3-7C97-4E69-9F1B-AE92343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51" y="2109404"/>
            <a:ext cx="57251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9F92-83C6-45D3-8928-4E9276F6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E32C-79E6-477C-8C70-81CA8CFC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dirty="0"/>
              <a:t>To give you an introduction to ArcGIS Online</a:t>
            </a:r>
          </a:p>
          <a:p>
            <a:r>
              <a:rPr lang="en-US" dirty="0"/>
              <a:t>Make a map of short walking distance for schools in the City of Rancho Cucamonga </a:t>
            </a:r>
          </a:p>
          <a:p>
            <a:r>
              <a:rPr lang="en-US" dirty="0"/>
              <a:t>Make a PDF of the map you made</a:t>
            </a:r>
          </a:p>
        </p:txBody>
      </p:sp>
    </p:spTree>
    <p:extLst>
      <p:ext uri="{BB962C8B-B14F-4D97-AF65-F5344CB8AC3E}">
        <p14:creationId xmlns:p14="http://schemas.microsoft.com/office/powerpoint/2010/main" val="1182604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BC4E5-1E08-46CF-B307-57FADB70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43BE14-023F-4539-A5C2-7CFD359D5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585810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5364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F726-0236-4F5A-81B9-97993FE7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Analysis – Making our own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E4863-0AD2-467A-8E3B-E6559E1AB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693383"/>
            <a:ext cx="5455917" cy="3464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C421F-8146-4838-9449-F49984BCB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22961"/>
            <a:ext cx="5455917" cy="3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3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2F0ABA-A845-44A3-AD93-9CA667AF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Analysis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24F0297-BA94-4CAC-988B-EBAD719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Coolest feature in ArcGIS Online – my opinion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8EB2B-A420-45C7-8633-6C4D6B34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52" y="640080"/>
            <a:ext cx="313438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D9466-FC97-4EB2-B2AF-2010D226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27" y="640080"/>
            <a:ext cx="393741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540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7685CA-9F55-472A-9C67-B334E59D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Adding an Expression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4B56980-99ED-4B33-A608-41ADB6F6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Think about what you what to get as a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D1D77-EE04-4D1F-B6FE-CE73AD17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85" y="640080"/>
            <a:ext cx="278311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A3944-D2B0-48EA-AA47-D96BCFC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708918"/>
            <a:ext cx="5376369" cy="14650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28612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7EBA-EFD1-4FC6-B05F-1F446336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22337-61B0-4F59-9EE1-E6A767EE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23" y="2222500"/>
            <a:ext cx="7755153" cy="3636963"/>
          </a:xfrm>
        </p:spPr>
      </p:pic>
    </p:spTree>
    <p:extLst>
      <p:ext uri="{BB962C8B-B14F-4D97-AF65-F5344CB8AC3E}">
        <p14:creationId xmlns:p14="http://schemas.microsoft.com/office/powerpoint/2010/main" val="531243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7A467E-F0AF-4A33-BDD1-58C23CFD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Credits…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9DA76D-10FC-47FB-A3EE-61C29F76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Always think of credits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B3A2D-6533-4A4F-8E5D-2823948C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781495"/>
            <a:ext cx="5376368" cy="33199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2E056-4241-4D7B-89EF-43825A57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722359"/>
            <a:ext cx="5376369" cy="143817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474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88D7-49E8-4904-BE53-CFCEA6B6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C9929-4F3B-4001-AF22-0E7B96D27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517" y="1865374"/>
            <a:ext cx="7793081" cy="4806214"/>
          </a:xfrm>
        </p:spPr>
      </p:pic>
    </p:spTree>
    <p:extLst>
      <p:ext uri="{BB962C8B-B14F-4D97-AF65-F5344CB8AC3E}">
        <p14:creationId xmlns:p14="http://schemas.microsoft.com/office/powerpoint/2010/main" val="318347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AEFE3D-B792-44A0-863B-C77F6FF0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6EB959-41FA-4178-A1C1-E7BB5166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Points on map – so what?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59B636-7D57-40B1-913B-1F617422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781495"/>
            <a:ext cx="5376368" cy="33199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1A825-4942-447E-A26A-0A60D302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841979"/>
            <a:ext cx="5376369" cy="31989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588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0881-EC3B-4040-89F9-AFD7BD56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Base 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E19F0-9796-4110-8344-AC83AD65E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370" y="2426818"/>
            <a:ext cx="2858310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A3500-7ED6-4503-8FA2-04BC80DC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47942"/>
            <a:ext cx="5455917" cy="33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F521-A09D-4D3E-B794-02A4D3F3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D4C40-6F33-4671-ACC7-7BDA7BDE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067" y="2222500"/>
            <a:ext cx="8493865" cy="3636963"/>
          </a:xfrm>
        </p:spPr>
      </p:pic>
    </p:spTree>
    <p:extLst>
      <p:ext uri="{BB962C8B-B14F-4D97-AF65-F5344CB8AC3E}">
        <p14:creationId xmlns:p14="http://schemas.microsoft.com/office/powerpoint/2010/main" val="211427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930-8EDA-4CFD-A9D7-5E48AB0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–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50ECE-E0F6-4E0C-9062-6A398186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745" y="2222500"/>
            <a:ext cx="3904509" cy="3636963"/>
          </a:xfrm>
        </p:spPr>
      </p:pic>
    </p:spTree>
    <p:extLst>
      <p:ext uri="{BB962C8B-B14F-4D97-AF65-F5344CB8AC3E}">
        <p14:creationId xmlns:p14="http://schemas.microsoft.com/office/powerpoint/2010/main" val="1733150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4E3C-212B-43F8-B7D3-03832A6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Buffers -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1BADE-B9A2-4096-9C80-B5E1476F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420" y="2426818"/>
            <a:ext cx="3028210" cy="399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0617A-674A-46B9-8C74-160E729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89087"/>
            <a:ext cx="5455917" cy="14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E1DA-6CFE-4000-88C4-A35F56F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04AC8-3FA6-42D8-AA89-CA960A36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34" y="2222500"/>
            <a:ext cx="8568731" cy="3636963"/>
          </a:xfrm>
        </p:spPr>
      </p:pic>
    </p:spTree>
    <p:extLst>
      <p:ext uri="{BB962C8B-B14F-4D97-AF65-F5344CB8AC3E}">
        <p14:creationId xmlns:p14="http://schemas.microsoft.com/office/powerpoint/2010/main" val="10534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9416-BA56-466A-B10B-36922642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Raw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1A981-AB6F-4EE6-9551-3999E3E71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680987"/>
            <a:ext cx="10553700" cy="2719989"/>
          </a:xfrm>
        </p:spPr>
      </p:pic>
    </p:spTree>
    <p:extLst>
      <p:ext uri="{BB962C8B-B14F-4D97-AF65-F5344CB8AC3E}">
        <p14:creationId xmlns:p14="http://schemas.microsoft.com/office/powerpoint/2010/main" val="928781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B6C3-003E-4D1C-88BE-4FFEA987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5FA8-B252-43E4-8004-9545B79B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r>
              <a:rPr lang="en-US" sz="2000" dirty="0"/>
              <a:t>Renaming to make more sense to yourself in the future.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09E4-CB6B-4110-9179-81959BFC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5" y="2052631"/>
            <a:ext cx="2225858" cy="40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9FC11-F215-48AB-AB1B-F404CECB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1" y="2288672"/>
            <a:ext cx="1426732" cy="2896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DFD0-54BA-42FE-98A2-24B89FF83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42" y="2935102"/>
            <a:ext cx="3562241" cy="14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08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6CB5-79A9-4CCA-8A45-31C69379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Rancho Cucamonga Boundary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B870F-71DE-42AF-8C34-468963E8C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298" y="2579989"/>
            <a:ext cx="4542769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9A304-F149-4457-A5A2-7364B778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023" y="2462854"/>
            <a:ext cx="43690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90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900C7-AE72-4614-89AE-9088B996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Be Picky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9307EA-200F-4036-8B10-7B6502729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What will catch the eye?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ECA91-CD28-47FF-A247-0EB87777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39" y="640080"/>
            <a:ext cx="21166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FC14E-649F-4158-8304-E0528F79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17" y="640080"/>
            <a:ext cx="268403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71154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8F271-26D3-4E32-8CD3-AC0A9223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RC Public Schools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277F-06D6-483D-92BA-72D678EF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Symbols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6C6E9-E19D-4617-B086-91E13646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84" y="640080"/>
            <a:ext cx="3323524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63978-8006-4576-B9F3-79FFEE87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1002331"/>
            <a:ext cx="3531576" cy="287823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1896-CF20-4207-A288-68B06ED5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44" y="2105948"/>
            <a:ext cx="3531576" cy="6709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48617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23B64B-D5FB-4FB7-A94D-75F352BF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Default 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651AE1-5055-4027-B412-CD6484ED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Which will be quick for the eye?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4EB53-AE91-4AA2-A0D0-CC9AB9B2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13" y="640080"/>
            <a:ext cx="271105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D55BEE-BF49-4F26-BBDB-674C1AB5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96" y="640080"/>
            <a:ext cx="273807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79056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08C8-B0A4-4F3E-AE3C-1FCC0117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E571B-6A9B-474E-B6A8-40AA60FD4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" r="24011"/>
          <a:stretch/>
        </p:blipFill>
        <p:spPr>
          <a:xfrm>
            <a:off x="1545020" y="1774464"/>
            <a:ext cx="7382767" cy="469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81580F-8E5C-4837-B9A4-DD27A26A9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" r="2796"/>
          <a:stretch/>
        </p:blipFill>
        <p:spPr>
          <a:xfrm>
            <a:off x="734224" y="2327488"/>
            <a:ext cx="10515600" cy="39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1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0E3B-B888-47F3-9128-C3BE3FEC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Custom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4432B-EFAB-4BEB-B6C9-D382E0923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06" y="2426818"/>
            <a:ext cx="2978239" cy="399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8E154-219D-47F5-8ED3-CB6F7DB7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93" y="2426818"/>
            <a:ext cx="49050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2DF5-9F6C-484F-A550-EE9E4130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and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F4A28-7DE1-4DCC-9FAB-AF78B940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633" y="2222500"/>
            <a:ext cx="3712733" cy="3636963"/>
          </a:xfrm>
        </p:spPr>
      </p:pic>
    </p:spTree>
    <p:extLst>
      <p:ext uri="{BB962C8B-B14F-4D97-AF65-F5344CB8AC3E}">
        <p14:creationId xmlns:p14="http://schemas.microsoft.com/office/powerpoint/2010/main" val="759210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5E37-C287-4EDF-A616-EE9A9424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5"/>
            <a:ext cx="4284420" cy="145552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 Picky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F174D-A6CC-4DBE-A327-97B374B8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57" y="842111"/>
            <a:ext cx="4328296" cy="1263091"/>
          </a:xfrm>
        </p:spPr>
        <p:txBody>
          <a:bodyPr>
            <a:normAutofit/>
          </a:bodyPr>
          <a:lstStyle/>
          <a:p>
            <a:r>
              <a:rPr lang="en-US" sz="1600"/>
              <a:t>Watch out for your over lapping layers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D8A78-3E0B-4154-B55F-63256CC9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53" y="2176412"/>
            <a:ext cx="4306824" cy="3876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50A5A-EE77-45C1-BFF6-CBCE5B64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55" y="2635235"/>
            <a:ext cx="3046382" cy="4113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355057-6E9D-4EC8-BD47-691FDA8C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323" y="2370219"/>
            <a:ext cx="5311735" cy="40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9748FB-F73F-441D-A53B-03F0FCD8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Moving Layers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F23C9-C4F2-4928-A55C-A480F1C9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What is your story?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D159C-B82F-4667-A61C-3DB9667C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37" y="640080"/>
            <a:ext cx="415301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7EABD-ED85-4CD5-97C7-E784FD3A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01" y="640080"/>
            <a:ext cx="525946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0285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151B4F-F463-475F-AEE6-DA02803A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Create Drive-Time Feature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E0AD31-EA61-48B8-A8E5-A55934BA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Make sure to check your credits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AF6F3-8BF8-4437-BD6C-153F52D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12" y="640080"/>
            <a:ext cx="219766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41860-D63D-4DA7-BB55-F33BF445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834581"/>
            <a:ext cx="3531576" cy="321373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CD975-7F6D-4AB6-A534-A16CF6CF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44" y="1920541"/>
            <a:ext cx="3531576" cy="104181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4481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A125F-78BF-4CE2-9B6E-651E7CFA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visual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F0E2A-B29C-4AA2-A4EA-CD58E956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366" y="2222500"/>
            <a:ext cx="4597267" cy="3636963"/>
          </a:xfrm>
        </p:spPr>
      </p:pic>
    </p:spTree>
    <p:extLst>
      <p:ext uri="{BB962C8B-B14F-4D97-AF65-F5344CB8AC3E}">
        <p14:creationId xmlns:p14="http://schemas.microsoft.com/office/powerpoint/2010/main" val="142505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28EA-2778-4BCC-9585-DC4612E0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Legend and 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BD33B-A0E3-4602-B18E-AD22055A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42" y="2426818"/>
            <a:ext cx="4661967" cy="3997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30D3E-8C6D-469A-BD1C-D7A0B9755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66" y="2596836"/>
            <a:ext cx="5236839" cy="122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7BCD6-F762-4271-9201-19E92CBE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66" y="3823784"/>
            <a:ext cx="1819529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0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6AFF-547B-4B16-A9D3-68DE7672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did not Show up for new ArcGIS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2AD7E-DA86-439D-9650-D49D6024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0122"/>
            <a:ext cx="3109767" cy="4385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167B9-6EEA-4164-B789-528F6028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50" y="1960122"/>
            <a:ext cx="2106399" cy="4253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B8185-AF83-42B3-B9FA-36EAC52C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125" y="1869340"/>
            <a:ext cx="1517770" cy="43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9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6C8E-62C6-40EB-8C42-EB18D69E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Map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CBECCF6-DDCC-4948-ABAF-E879F213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710" y="2222500"/>
            <a:ext cx="1730579" cy="3636963"/>
          </a:xfrm>
        </p:spPr>
      </p:pic>
    </p:spTree>
    <p:extLst>
      <p:ext uri="{BB962C8B-B14F-4D97-AF65-F5344CB8AC3E}">
        <p14:creationId xmlns:p14="http://schemas.microsoft.com/office/powerpoint/2010/main" val="1659375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6C509-6FB5-4DBE-9E55-9808D1BA1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" t="498" r="-1" b="780"/>
          <a:stretch/>
        </p:blipFill>
        <p:spPr>
          <a:xfrm>
            <a:off x="2501764" y="671161"/>
            <a:ext cx="7188471" cy="54999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568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3FAE5A-7DE4-43D4-AD2A-279AECE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Edit your Layers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962B9-E697-445C-9ECB-4D7D3ED44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64" y="809368"/>
            <a:ext cx="2786932" cy="3259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27DD9-6D08-4735-87CC-E896D388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70" y="813355"/>
            <a:ext cx="2819527" cy="3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1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28E6-625F-4F7A-8032-95F46589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ESRI NEWS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96DF347C-FB26-46A9-BF58-27523C61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030" y="2175407"/>
            <a:ext cx="5942016" cy="333061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787BB7E-4966-4DBF-9487-91D6B065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" y="2426818"/>
            <a:ext cx="5044337" cy="39976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A7A1A6-F9F5-42FB-A483-F0E441150EFD}"/>
              </a:ext>
            </a:extLst>
          </p:cNvPr>
          <p:cNvSpPr txBox="1"/>
          <p:nvPr/>
        </p:nvSpPr>
        <p:spPr>
          <a:xfrm>
            <a:off x="10216890" y="5650269"/>
            <a:ext cx="176449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https://www.youtube.com/watch?v=9mBJIxvDGl8</a:t>
            </a:r>
          </a:p>
        </p:txBody>
      </p:sp>
    </p:spTree>
    <p:extLst>
      <p:ext uri="{BB962C8B-B14F-4D97-AF65-F5344CB8AC3E}">
        <p14:creationId xmlns:p14="http://schemas.microsoft.com/office/powerpoint/2010/main" val="262174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922B-49A8-4394-BD78-F710F01E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6CFF4-FC7D-4D3A-9DB5-9D58A9EC5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730" y="2222500"/>
            <a:ext cx="4080539" cy="3636963"/>
          </a:xfrm>
        </p:spPr>
      </p:pic>
    </p:spTree>
    <p:extLst>
      <p:ext uri="{BB962C8B-B14F-4D97-AF65-F5344CB8AC3E}">
        <p14:creationId xmlns:p14="http://schemas.microsoft.com/office/powerpoint/2010/main" val="3624651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BBD6-25A8-403B-B0F2-E5CDB3A6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43089-A505-4575-9AD5-F85335C3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Continuing adding to map and looking at features</a:t>
            </a:r>
          </a:p>
          <a:p>
            <a:pPr lvl="1"/>
            <a:r>
              <a:rPr lang="en-US" dirty="0"/>
              <a:t>What makes a good map?</a:t>
            </a:r>
          </a:p>
          <a:p>
            <a:pPr lvl="2"/>
            <a:r>
              <a:rPr lang="en-US" dirty="0"/>
              <a:t>Labels</a:t>
            </a:r>
          </a:p>
          <a:p>
            <a:pPr lvl="2"/>
            <a:r>
              <a:rPr lang="en-US" dirty="0"/>
              <a:t>Colors</a:t>
            </a:r>
          </a:p>
          <a:p>
            <a:pPr lvl="2"/>
            <a:r>
              <a:rPr lang="en-US" dirty="0"/>
              <a:t>Scales</a:t>
            </a:r>
          </a:p>
          <a:p>
            <a:pPr lvl="1"/>
            <a:r>
              <a:rPr lang="en-US" dirty="0"/>
              <a:t>Importing your own data</a:t>
            </a:r>
          </a:p>
          <a:p>
            <a:pPr lvl="2"/>
            <a:r>
              <a:rPr lang="en-US" dirty="0"/>
              <a:t>Cleaning data before import</a:t>
            </a:r>
          </a:p>
          <a:p>
            <a:pPr lvl="2"/>
            <a:r>
              <a:rPr lang="en-US" dirty="0"/>
              <a:t>Having the right information for import</a:t>
            </a:r>
          </a:p>
          <a:p>
            <a:pPr lvl="2"/>
            <a:r>
              <a:rPr lang="en-US" dirty="0"/>
              <a:t>Talk about SQL, Excel and Tables</a:t>
            </a:r>
          </a:p>
          <a:p>
            <a:pPr lvl="2"/>
            <a:r>
              <a:rPr lang="en-US" dirty="0"/>
              <a:t>Charts and Graphs</a:t>
            </a:r>
          </a:p>
          <a:p>
            <a:pPr lvl="1"/>
            <a:r>
              <a:rPr lang="en-US" dirty="0"/>
              <a:t>Exporting into another ESRI program: Story Maps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24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8516-96EB-4703-9CD1-CDA2C37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AF15-EE8F-4BE1-B8F4-33F5A0C6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ERSI: https://www.esri.com/en-us/home</a:t>
            </a:r>
          </a:p>
          <a:p>
            <a:pPr marL="0" indent="0">
              <a:buNone/>
            </a:pPr>
            <a:r>
              <a:rPr lang="en-US" dirty="0"/>
              <a:t>ArcGIS: https://learn-arcgis-learngis.hub.arcgis.com/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07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B78-1807-4A81-BC56-79B2C033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D1C8-BA50-4317-91FD-52E6662DB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QCL: QCL@cmc.edu</a:t>
            </a:r>
          </a:p>
          <a:p>
            <a:endParaRPr lang="en-US" dirty="0"/>
          </a:p>
          <a:p>
            <a:r>
              <a:rPr lang="en-US" dirty="0"/>
              <a:t>Vanessa: vanessa.casillas@claremontmckenna.edu</a:t>
            </a:r>
          </a:p>
        </p:txBody>
      </p:sp>
    </p:spTree>
    <p:extLst>
      <p:ext uri="{BB962C8B-B14F-4D97-AF65-F5344CB8AC3E}">
        <p14:creationId xmlns:p14="http://schemas.microsoft.com/office/powerpoint/2010/main" val="28308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556D-F19B-4CC2-9F7F-37854F67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GIS? 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24E7C-E118-47DC-AAFF-D6799215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GIS: Geographic Information Systems</a:t>
            </a:r>
          </a:p>
          <a:p>
            <a:pPr lvl="1"/>
            <a:r>
              <a:rPr lang="en-US" dirty="0"/>
              <a:t>Storing, retrieving, comparing spatial data</a:t>
            </a:r>
          </a:p>
          <a:p>
            <a:pPr algn="l"/>
            <a:r>
              <a:rPr lang="en-US" dirty="0"/>
              <a:t>ESRI: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Environmental Science Research Institute (The Science of Where)</a:t>
            </a:r>
          </a:p>
          <a:p>
            <a:pPr lvl="1"/>
            <a:r>
              <a:rPr lang="en-US" b="1" i="0" u="none" strike="noStrike" baseline="0" dirty="0">
                <a:latin typeface="Calibri" panose="020F0502020204030204" pitchFamily="34" charset="0"/>
              </a:rPr>
              <a:t>Jack </a:t>
            </a:r>
            <a:r>
              <a:rPr lang="en-US" b="1" i="0" u="none" strike="noStrike" baseline="0" dirty="0" err="1">
                <a:latin typeface="Calibri" panose="020F0502020204030204" pitchFamily="34" charset="0"/>
              </a:rPr>
              <a:t>Dangermond</a:t>
            </a:r>
            <a:r>
              <a:rPr lang="en-US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Redlands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1854 Cholera Epidemic – London: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Dr. John Snow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Mapped cholera deaths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Determined water pump source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0EB14FD-A01A-4907-8261-A3BD520B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14" y="2791658"/>
            <a:ext cx="3822457" cy="2752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7F02A-CA44-4D54-92DC-984AC837F61B}"/>
              </a:ext>
            </a:extLst>
          </p:cNvPr>
          <p:cNvSpPr txBox="1"/>
          <p:nvPr/>
        </p:nvSpPr>
        <p:spPr>
          <a:xfrm>
            <a:off x="7718520" y="5616674"/>
            <a:ext cx="447348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https://www.researchgate.net/figure/John-Snows-famous-map-of-the-1854-Broad-Street-epidemic-attempted-to-positively_fig1_220144184</a:t>
            </a:r>
          </a:p>
        </p:txBody>
      </p:sp>
    </p:spTree>
    <p:extLst>
      <p:ext uri="{BB962C8B-B14F-4D97-AF65-F5344CB8AC3E}">
        <p14:creationId xmlns:p14="http://schemas.microsoft.com/office/powerpoint/2010/main" val="183828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D4DB9-1AB1-4459-B27F-DEEC1C76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Vector vs. Raster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92EE-8DC7-4A46-8FD0-DA07220D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Vectors: Points, Lines, Polygons</a:t>
            </a:r>
          </a:p>
          <a:p>
            <a:r>
              <a:rPr lang="en-US" sz="1600">
                <a:solidFill>
                  <a:srgbClr val="FFFFFF"/>
                </a:solidFill>
              </a:rPr>
              <a:t>Raster: Cells (pixels)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C913A38-C28A-4972-96F4-E77156A0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0" y="1556049"/>
            <a:ext cx="6267743" cy="344725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F61CC-DC48-4ADD-ABC6-916BC4658714}"/>
              </a:ext>
            </a:extLst>
          </p:cNvPr>
          <p:cNvSpPr txBox="1"/>
          <p:nvPr/>
        </p:nvSpPr>
        <p:spPr>
          <a:xfrm>
            <a:off x="8622455" y="5047340"/>
            <a:ext cx="61004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https://medium.com/analytics-vidhya/raster-vs-vector-spatial-data-types-11325b83852d</a:t>
            </a:r>
          </a:p>
        </p:txBody>
      </p:sp>
    </p:spTree>
    <p:extLst>
      <p:ext uri="{BB962C8B-B14F-4D97-AF65-F5344CB8AC3E}">
        <p14:creationId xmlns:p14="http://schemas.microsoft.com/office/powerpoint/2010/main" val="282545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DC9E8-ED9C-442A-BB77-FB171DD8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Location, Location, Location…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9A308-36DB-475A-A8A7-483D3F0C2DAF}"/>
              </a:ext>
            </a:extLst>
          </p:cNvPr>
          <p:cNvSpPr txBox="1"/>
          <p:nvPr/>
        </p:nvSpPr>
        <p:spPr>
          <a:xfrm>
            <a:off x="451514" y="2046514"/>
            <a:ext cx="3575737" cy="399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119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Relative locations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Addresses/Intersections</a:t>
            </a:r>
          </a:p>
          <a:p>
            <a:pPr marL="0" inden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b="0" i="0" u="none" strike="noStrike" baseline="0">
              <a:solidFill>
                <a:srgbClr val="FFFFFF"/>
              </a:solidFill>
            </a:endParaRPr>
          </a:p>
          <a:p>
            <a:pPr marR="11619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Absolute locations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Fixed with respect to an origin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GPS Capture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Geographic Coordinates 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Latitude and Longitude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 baseline="0">
                <a:solidFill>
                  <a:srgbClr val="FFFFFF"/>
                </a:solidFill>
              </a:rPr>
              <a:t>Cartesian Coordinates</a:t>
            </a:r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7380820F-1374-4368-A3D0-EF8AE770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0" y="1771770"/>
            <a:ext cx="6267743" cy="301581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34BA2-8CF5-4915-90F3-1F924BAA1131}"/>
              </a:ext>
            </a:extLst>
          </p:cNvPr>
          <p:cNvSpPr txBox="1"/>
          <p:nvPr/>
        </p:nvSpPr>
        <p:spPr>
          <a:xfrm>
            <a:off x="5921180" y="4841105"/>
            <a:ext cx="562735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https://www.onestopgis.com/GIS-Theory-and-Techniques/Coordinate-Systems/Working-with-Coordinate-Systems-in-GIS/2-Types-of-Location-Absolute-and-Relative-Location.html</a:t>
            </a:r>
          </a:p>
        </p:txBody>
      </p:sp>
    </p:spTree>
    <p:extLst>
      <p:ext uri="{BB962C8B-B14F-4D97-AF65-F5344CB8AC3E}">
        <p14:creationId xmlns:p14="http://schemas.microsoft.com/office/powerpoint/2010/main" val="120454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504</TotalTime>
  <Words>707</Words>
  <Application>Microsoft Office PowerPoint</Application>
  <PresentationFormat>Widescreen</PresentationFormat>
  <Paragraphs>148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Calibri</vt:lpstr>
      <vt:lpstr>Century Gothic</vt:lpstr>
      <vt:lpstr>Wingdings 2</vt:lpstr>
      <vt:lpstr>Quotable</vt:lpstr>
      <vt:lpstr>GIS 1:  a very basic introduction</vt:lpstr>
      <vt:lpstr>Agenda</vt:lpstr>
      <vt:lpstr>Goal</vt:lpstr>
      <vt:lpstr>CMC – ArcGIS</vt:lpstr>
      <vt:lpstr>Organization and login</vt:lpstr>
      <vt:lpstr>Home view</vt:lpstr>
      <vt:lpstr>GIS? Quick Overview</vt:lpstr>
      <vt:lpstr>Vector vs. Raster</vt:lpstr>
      <vt:lpstr>Location, Location, Location…</vt:lpstr>
      <vt:lpstr>Layers and Layers and Layers</vt:lpstr>
      <vt:lpstr>First Question people think of when learning GIS: GOOGLE MAPS – Is it GIS?</vt:lpstr>
      <vt:lpstr>ArcGIS Online</vt:lpstr>
      <vt:lpstr>Base Maps</vt:lpstr>
      <vt:lpstr>Base map</vt:lpstr>
      <vt:lpstr>Adding a layer</vt:lpstr>
      <vt:lpstr>My Content</vt:lpstr>
      <vt:lpstr>All fun and games till you run out of Credits!!!</vt:lpstr>
      <vt:lpstr>Credits Talk</vt:lpstr>
      <vt:lpstr>Reading Layers and giving credit</vt:lpstr>
      <vt:lpstr>Libraries</vt:lpstr>
      <vt:lpstr>Result</vt:lpstr>
      <vt:lpstr>Quick view</vt:lpstr>
      <vt:lpstr>Removing layers</vt:lpstr>
      <vt:lpstr>Map Viewer Classic</vt:lpstr>
      <vt:lpstr>Classic ArcGIS</vt:lpstr>
      <vt:lpstr>Living Atlas</vt:lpstr>
      <vt:lpstr>Rancho Cucamonga</vt:lpstr>
      <vt:lpstr>So much information – it hurts my eyes!</vt:lpstr>
      <vt:lpstr>Filter</vt:lpstr>
      <vt:lpstr>Result</vt:lpstr>
      <vt:lpstr>Analysis – Making our own layers</vt:lpstr>
      <vt:lpstr>Analysis</vt:lpstr>
      <vt:lpstr>Adding an Expression</vt:lpstr>
      <vt:lpstr>Fails</vt:lpstr>
      <vt:lpstr>Credits…</vt:lpstr>
      <vt:lpstr>Credits…</vt:lpstr>
      <vt:lpstr>Result</vt:lpstr>
      <vt:lpstr>Base Maps</vt:lpstr>
      <vt:lpstr>Result</vt:lpstr>
      <vt:lpstr>Create Buffers - Analysis</vt:lpstr>
      <vt:lpstr>Result</vt:lpstr>
      <vt:lpstr>Table – Raw data</vt:lpstr>
      <vt:lpstr>Renaming</vt:lpstr>
      <vt:lpstr>Rancho Cucamonga Boundary Line</vt:lpstr>
      <vt:lpstr>Be Picky</vt:lpstr>
      <vt:lpstr>RC Public Schools</vt:lpstr>
      <vt:lpstr>Default Image</vt:lpstr>
      <vt:lpstr>Custom Images</vt:lpstr>
      <vt:lpstr>Custom Images</vt:lpstr>
      <vt:lpstr>Be Picky</vt:lpstr>
      <vt:lpstr>Moving Layers Around</vt:lpstr>
      <vt:lpstr>Create Drive-Time Feature</vt:lpstr>
      <vt:lpstr>A better visual story</vt:lpstr>
      <vt:lpstr>Legend and Save</vt:lpstr>
      <vt:lpstr>Icons did not Show up for new ArcGIS</vt:lpstr>
      <vt:lpstr>Printing a Map</vt:lpstr>
      <vt:lpstr>PowerPoint Presentation</vt:lpstr>
      <vt:lpstr>Edit your Layers Information</vt:lpstr>
      <vt:lpstr>ESRI NEWS</vt:lpstr>
      <vt:lpstr>GIS 2</vt:lpstr>
      <vt:lpstr>Resources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1</dc:title>
  <dc:creator>InnerPensa Mientos</dc:creator>
  <cp:lastModifiedBy>InnerPensa Mientos</cp:lastModifiedBy>
  <cp:revision>4</cp:revision>
  <dcterms:created xsi:type="dcterms:W3CDTF">2022-01-07T16:16:20Z</dcterms:created>
  <dcterms:modified xsi:type="dcterms:W3CDTF">2022-01-08T05:43:46Z</dcterms:modified>
</cp:coreProperties>
</file>